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8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cap="none" baseline="0">
          <a:solidFill>
            <a:schemeClr val="tx1"/>
          </a:solidFill>
          <a:latin typeface="Lucida Fax" pitchFamily="18" charset="0"/>
          <a:ea typeface="黑体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Tahoma" pitchFamily="34" charset="0"/>
          <a:ea typeface="楷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ahoma" pitchFamily="34" charset="0"/>
          <a:ea typeface="楷体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ahoma" pitchFamily="34" charset="0"/>
          <a:ea typeface="楷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ahoma" pitchFamily="34" charset="0"/>
          <a:ea typeface="楷体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ahoma" pitchFamily="34" charset="0"/>
          <a:ea typeface="楷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758057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 Toe Deformity 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Plantar Plate Repair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631032"/>
          </a:xfrm>
        </p:spPr>
        <p:txBody>
          <a:bodyPr>
            <a:normAutofit/>
          </a:bodyPr>
          <a:lstStyle/>
          <a:p>
            <a:endParaRPr lang="en-US" altLang="zh-CN" sz="2000" dirty="0" smtClean="0"/>
          </a:p>
          <a:p>
            <a:r>
              <a:rPr lang="zh-CN" altLang="en-US" sz="2000" dirty="0" smtClean="0"/>
              <a:t>北京同仁医院足踝外科</a:t>
            </a:r>
            <a:endParaRPr lang="en-US" altLang="zh-CN" sz="2000" dirty="0" smtClean="0"/>
          </a:p>
          <a:p>
            <a:r>
              <a:rPr lang="zh-CN" altLang="en-US" sz="2000" dirty="0" smtClean="0"/>
              <a:t>  王智</a:t>
            </a:r>
            <a:endParaRPr lang="en-US" altLang="zh-CN" sz="2000" dirty="0" smtClean="0"/>
          </a:p>
          <a:p>
            <a:r>
              <a:rPr lang="en-US" altLang="zh-CN" sz="2000" dirty="0" smtClean="0"/>
              <a:t>2011-9-28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24578" name="Picture 2" descr="C:\Users\Tony\AppData\Local\Temp\ksohtml\wps_clip_image-263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2724150" cy="1933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plantar plate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Users\Tony\AppData\Local\Temp\ksohtml\wps_clip_image-266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2038350" cy="243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92080" y="299695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plantar plate rupture (curved arrow) 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12976"/>
            <a:ext cx="3744416" cy="272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436096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plantar plate rupture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Differential Diagnosis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Interdigital</a:t>
            </a:r>
            <a:r>
              <a:rPr lang="en-US" altLang="zh-CN" dirty="0" smtClean="0"/>
              <a:t> neuralgia</a:t>
            </a:r>
          </a:p>
          <a:p>
            <a:r>
              <a:rPr lang="en-US" altLang="zh-CN" dirty="0" err="1" smtClean="0"/>
              <a:t>Metatarsalgia</a:t>
            </a:r>
            <a:endParaRPr lang="en-US" altLang="zh-CN" dirty="0" smtClean="0"/>
          </a:p>
          <a:p>
            <a:r>
              <a:rPr lang="en-US" altLang="zh-CN" dirty="0" smtClean="0"/>
              <a:t>IPK, Intractable Plantar </a:t>
            </a:r>
            <a:r>
              <a:rPr lang="en-US" altLang="zh-CN" dirty="0" err="1" smtClean="0"/>
              <a:t>Keratoses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                    (</a:t>
            </a:r>
            <a:r>
              <a:rPr lang="zh-CN" altLang="en-US" dirty="0" smtClean="0"/>
              <a:t>难治性胼胝症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Friedberg disease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Simple Algorithm of </a:t>
            </a:r>
            <a:r>
              <a:rPr lang="en-US" altLang="zh-CN" sz="3200" dirty="0" err="1" smtClean="0"/>
              <a:t>Corretion</a:t>
            </a:r>
            <a:r>
              <a:rPr lang="en-US" altLang="zh-CN" sz="3200" dirty="0" smtClean="0"/>
              <a:t> of Lesser Toe Deformity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algn="ctr"/>
            <a:r>
              <a:rPr lang="en-US" altLang="zh-CN" sz="4400" dirty="0" smtClean="0"/>
              <a:t>Fixed or Flexible? 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9" name="Picture 5" descr="D:\Med\[Translations]每月作业\2011-9-28跖板-前足疼痛-锤状趾\fixed h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1656184" cy="24662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D:\Med\[Translations]每月作业\2011-9-28跖板-前足疼痛-锤状趾\Advanced%20Spine%20Pho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1592585" cy="20936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Treatment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altLang="zh-CN" dirty="0" smtClean="0"/>
              <a:t>Flexible Hammer toe:</a:t>
            </a: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 smtClean="0"/>
              <a:t>Girdlestone</a:t>
            </a:r>
            <a:r>
              <a:rPr lang="en-US" altLang="zh-CN" dirty="0" smtClean="0"/>
              <a:t>-Taylor procedure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Extensor tendon </a:t>
            </a:r>
            <a:r>
              <a:rPr lang="en-US" altLang="zh-CN" dirty="0" err="1" smtClean="0"/>
              <a:t>lengtening</a:t>
            </a:r>
            <a:endParaRPr lang="en-US" altLang="zh-CN" dirty="0" smtClean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2820343" cy="424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Treatment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Fixed Hammer toe:</a:t>
            </a:r>
          </a:p>
          <a:p>
            <a:pPr lvl="1"/>
            <a:r>
              <a:rPr lang="en-US" altLang="zh-CN" dirty="0" smtClean="0"/>
              <a:t>Resection </a:t>
            </a:r>
            <a:r>
              <a:rPr lang="en-US" altLang="zh-CN" dirty="0" err="1" smtClean="0"/>
              <a:t>arthroplasty</a:t>
            </a:r>
            <a:r>
              <a:rPr lang="en-US" altLang="zh-CN" dirty="0" smtClean="0"/>
              <a:t> of PIP joint (</a:t>
            </a:r>
            <a:r>
              <a:rPr lang="en-US" altLang="zh-CN" dirty="0" err="1" smtClean="0"/>
              <a:t>DuVries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Release FDL</a:t>
            </a:r>
          </a:p>
          <a:p>
            <a:pPr lvl="1"/>
            <a:r>
              <a:rPr lang="en-US" altLang="zh-CN" dirty="0" smtClean="0"/>
              <a:t>Z-</a:t>
            </a:r>
            <a:r>
              <a:rPr lang="en-US" altLang="zh-CN" dirty="0" err="1" smtClean="0"/>
              <a:t>lenthening</a:t>
            </a:r>
            <a:r>
              <a:rPr lang="en-US" altLang="zh-CN" dirty="0" smtClean="0"/>
              <a:t> Extensors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2843589" cy="317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Treatment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Plantar plate repair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sz="3200" dirty="0" smtClean="0">
                <a:latin typeface="Cataneo BT" pitchFamily="66" charset="0"/>
              </a:rPr>
              <a:t>How?</a:t>
            </a:r>
          </a:p>
          <a:p>
            <a:pPr lvl="1"/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7639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5892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Techniques in Foot &amp; Ankle Surgery  Volume 10, Number 1, March 2011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Plantar plate rupture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4480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76872"/>
            <a:ext cx="3448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CN" dirty="0" smtClean="0"/>
              <a:t>Drawer sign (+)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29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438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4696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4480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27809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Curvilinear incision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266956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292494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Secured between the</a:t>
            </a: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extensor tendons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2808312" cy="2618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2448272" cy="24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3.McGlamry elevator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60212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 Weil metatarsal </a:t>
            </a:r>
            <a:r>
              <a:rPr lang="en-US" altLang="zh-CN" dirty="0" err="1" smtClean="0"/>
              <a:t>osteotomy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390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3569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5. Retrograded and pinning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096344" cy="306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335699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6. base of the proximal phalanx </a:t>
            </a:r>
          </a:p>
          <a:p>
            <a:r>
              <a:rPr lang="en-US" altLang="zh-CN" dirty="0" smtClean="0"/>
              <a:t>distracted distally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3623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33056"/>
            <a:ext cx="1944216" cy="204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933056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7. Opus Smart Stitch System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5949281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8. plantar plate is grasped proximally and a </a:t>
            </a:r>
            <a:r>
              <a:rPr lang="en-US" altLang="zh-CN" dirty="0" err="1" smtClean="0"/>
              <a:t>nonabsorbable</a:t>
            </a:r>
            <a:r>
              <a:rPr lang="en-US" altLang="zh-CN" dirty="0" smtClean="0"/>
              <a:t> suture is used to create a mattress stitch.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Hammer toe, Claw toe, Mallet toe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5656" y="2132857"/>
          <a:ext cx="5616624" cy="210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416806"/>
                <a:gridCol w="1442106"/>
                <a:gridCol w="1821608"/>
              </a:tblGrid>
              <a:tr h="65630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Hammer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Claw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Mallet</a:t>
                      </a:r>
                      <a:endParaRPr lang="zh-CN" altLang="en-US" sz="2400" dirty="0"/>
                    </a:p>
                  </a:txBody>
                  <a:tcPr/>
                </a:tc>
              </a:tr>
              <a:tr h="536973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MTP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Extended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Extended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Neutral</a:t>
                      </a:r>
                      <a:endParaRPr lang="zh-CN" altLang="en-US" sz="2400" dirty="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PIP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Flexed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Flexed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Neutral</a:t>
                      </a:r>
                      <a:endParaRPr lang="zh-CN" altLang="en-US" sz="2400" dirty="0"/>
                    </a:p>
                  </a:txBody>
                  <a:tcPr/>
                </a:tc>
              </a:tr>
              <a:tr h="447478">
                <a:tc>
                  <a:txBody>
                    <a:bodyPr/>
                    <a:lstStyle/>
                    <a:p>
                      <a:r>
                        <a:rPr lang="en-US" altLang="zh-CN" sz="2400" b="1" dirty="0" smtClean="0"/>
                        <a:t>DIP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Extended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Flexed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Flexed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Med\[Translations]每月作业\2011-9-28跖板-前足疼痛-锤状趾\clawt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4365104"/>
            <a:ext cx="2232248" cy="145581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Med\[Translations]每月作业\2011-9-28跖板-前足疼痛-锤状趾\hammer-t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65104"/>
            <a:ext cx="2262758" cy="147571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Med\[Translations]每月作业\2011-9-28跖板-前足疼痛-锤状趾\mallet%20t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232248" cy="145581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72408" cy="39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8378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560" y="43651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9. base of the proximal phalanx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36510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10. engaging the plantar plate onto the base of the proximal phalanx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0871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3813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328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371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306896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11. Weil: aligned to anatomic contour, and fixated with a 2.5mm threaded head screw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12. tied dorsally with the digit firmly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3705994" cy="25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55976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13. Closed in layers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33909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295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20688"/>
            <a:ext cx="3676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 smtClean="0"/>
              <a:t>13 (15 feet) by a single surgeon</a:t>
            </a:r>
          </a:p>
          <a:p>
            <a:r>
              <a:rPr lang="en-US" altLang="zh-CN" sz="2400" dirty="0" smtClean="0"/>
              <a:t>22.5 months (range 13 to 33 months)</a:t>
            </a:r>
          </a:p>
          <a:p>
            <a:r>
              <a:rPr lang="en-US" altLang="zh-CN" sz="2400" dirty="0" smtClean="0"/>
              <a:t>American </a:t>
            </a:r>
            <a:r>
              <a:rPr lang="en-US" altLang="zh-CN" sz="2400" dirty="0" err="1" smtClean="0"/>
              <a:t>Orthopaedic</a:t>
            </a:r>
            <a:r>
              <a:rPr lang="en-US" altLang="zh-CN" sz="2400" dirty="0" smtClean="0"/>
              <a:t> Foot and Ankle Society Lesser </a:t>
            </a:r>
            <a:r>
              <a:rPr lang="en-US" altLang="zh-CN" sz="2400" dirty="0" err="1" smtClean="0"/>
              <a:t>Metatarsophalangeal</a:t>
            </a:r>
            <a:r>
              <a:rPr lang="en-US" altLang="zh-CN" sz="2400" dirty="0" smtClean="0"/>
              <a:t>– </a:t>
            </a:r>
            <a:r>
              <a:rPr lang="en-US" altLang="zh-CN" sz="2400" dirty="0" err="1" smtClean="0"/>
              <a:t>Interphalangeal</a:t>
            </a:r>
            <a:r>
              <a:rPr lang="en-US" altLang="zh-CN" sz="2400" dirty="0" smtClean="0"/>
              <a:t> Scale = 85.7</a:t>
            </a:r>
          </a:p>
          <a:p>
            <a:r>
              <a:rPr lang="en-US" altLang="zh-CN" sz="2400" dirty="0" smtClean="0"/>
              <a:t>VAS: 7.3                1.7</a:t>
            </a:r>
          </a:p>
          <a:p>
            <a:r>
              <a:rPr lang="en-US" altLang="zh-CN" sz="2400" dirty="0" smtClean="0"/>
              <a:t>NO </a:t>
            </a:r>
            <a:r>
              <a:rPr lang="en-US" altLang="zh-CN" sz="2800" dirty="0" smtClean="0">
                <a:latin typeface="Cataneo BT" pitchFamily="66" charset="0"/>
              </a:rPr>
              <a:t>“floating toe”</a:t>
            </a:r>
            <a:endParaRPr lang="en-US" altLang="zh-CN" sz="2400" dirty="0" smtClean="0">
              <a:latin typeface="Cataneo BT" pitchFamily="66" charset="0"/>
            </a:endParaRPr>
          </a:p>
          <a:p>
            <a:pPr>
              <a:buNone/>
            </a:pPr>
            <a:r>
              <a:rPr lang="en-US" altLang="zh-CN" sz="2000" dirty="0" smtClean="0"/>
              <a:t>   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Complications:</a:t>
            </a:r>
          </a:p>
          <a:p>
            <a:r>
              <a:rPr lang="en-US" altLang="zh-CN" sz="2400" dirty="0" smtClean="0"/>
              <a:t>Painful hardware (3 cases) </a:t>
            </a:r>
          </a:p>
          <a:p>
            <a:r>
              <a:rPr lang="en-US" altLang="zh-CN" sz="2400" dirty="0" err="1" smtClean="0"/>
              <a:t>Metatarsalgia</a:t>
            </a:r>
            <a:r>
              <a:rPr lang="en-US" altLang="zh-CN" sz="2400" dirty="0" smtClean="0"/>
              <a:t> (1 case)</a:t>
            </a:r>
            <a:endParaRPr lang="zh-CN" altLang="en-US" sz="24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411760" y="3356992"/>
            <a:ext cx="72008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dirty="0" smtClean="0"/>
              <a:t>Score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628797"/>
          <a:ext cx="8229600" cy="4962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6224"/>
                <a:gridCol w="6213376"/>
              </a:tblGrid>
              <a:tr h="101879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ataneo BT" pitchFamily="66" charset="0"/>
                        </a:rPr>
                        <a:t>AOFAS </a:t>
                      </a:r>
                      <a:r>
                        <a:rPr lang="en-US" altLang="zh-CN" sz="2800" dirty="0" err="1" smtClean="0">
                          <a:latin typeface="Cataneo BT" pitchFamily="66" charset="0"/>
                        </a:rPr>
                        <a:t>Metatarsophalangeal-Interphalangeal</a:t>
                      </a:r>
                      <a:r>
                        <a:rPr lang="en-US" altLang="zh-CN" sz="2800" dirty="0" smtClean="0">
                          <a:latin typeface="Cataneo BT" pitchFamily="66" charset="0"/>
                        </a:rPr>
                        <a:t> Scale </a:t>
                      </a:r>
                    </a:p>
                    <a:p>
                      <a:pPr algn="ctr"/>
                      <a:r>
                        <a:rPr lang="en-US" altLang="zh-CN" sz="2800" dirty="0" smtClean="0">
                          <a:latin typeface="Cataneo BT" pitchFamily="66" charset="0"/>
                        </a:rPr>
                        <a:t> (100 Points)</a:t>
                      </a:r>
                      <a:endParaRPr lang="zh-CN" altLang="en-US" sz="2800" dirty="0">
                        <a:latin typeface="Cataneo BT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taneo BT" pitchFamily="66" charset="0"/>
                        </a:rPr>
                        <a:t>Pain(40%)</a:t>
                      </a:r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None(40), Mild</a:t>
                      </a:r>
                      <a:r>
                        <a:rPr lang="en-US" altLang="zh-CN" baseline="0" dirty="0" smtClean="0"/>
                        <a:t> (30), Moderate (20), Severe 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taneo BT" pitchFamily="66" charset="0"/>
                        </a:rPr>
                        <a:t>Function(45%)</a:t>
                      </a:r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Activity Limitations: No(10), </a:t>
                      </a:r>
                      <a:r>
                        <a:rPr lang="en-US" altLang="zh-CN" dirty="0" err="1" smtClean="0"/>
                        <a:t>Limitated</a:t>
                      </a:r>
                      <a:r>
                        <a:rPr lang="en-US" altLang="zh-CN" dirty="0" smtClean="0"/>
                        <a:t>(7),  Moderate(4), Severe(0)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Footwear:  All</a:t>
                      </a:r>
                      <a:r>
                        <a:rPr lang="en-US" altLang="zh-CN" baseline="0" dirty="0" smtClean="0"/>
                        <a:t> (10), Comfort only (5), Specific(0)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MTP Motion:  Normal</a:t>
                      </a:r>
                      <a:r>
                        <a:rPr lang="en-US" altLang="zh-CN" baseline="0" dirty="0" smtClean="0"/>
                        <a:t> (10), Restricted(5), Severe 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IP Joint</a:t>
                      </a:r>
                      <a:r>
                        <a:rPr lang="en-US" altLang="zh-CN" baseline="0" dirty="0" smtClean="0"/>
                        <a:t> : Normal(5), Restricted 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Joint Stability: Stable(5), Unstable(0)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Callus: No</a:t>
                      </a:r>
                      <a:r>
                        <a:rPr lang="en-US" altLang="zh-CN" baseline="0" dirty="0" smtClean="0"/>
                        <a:t> (5), Symptomatic (0)</a:t>
                      </a:r>
                      <a:endParaRPr lang="zh-CN" altLang="en-US" dirty="0"/>
                    </a:p>
                  </a:txBody>
                  <a:tcPr/>
                </a:tc>
              </a:tr>
              <a:tr h="492966"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taneo BT" pitchFamily="66" charset="0"/>
                        </a:rPr>
                        <a:t>Alignment(15%)</a:t>
                      </a:r>
                      <a:endParaRPr lang="zh-CN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taneo BT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Good(15), Fair (8), Poor (0)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u="sng" dirty="0" smtClean="0"/>
              <a:t>Weil </a:t>
            </a:r>
            <a:r>
              <a:rPr lang="en-US" altLang="zh-CN" u="sng" dirty="0" err="1" smtClean="0"/>
              <a:t>osteotomy</a:t>
            </a:r>
            <a:r>
              <a:rPr lang="en-US" altLang="zh-CN" dirty="0" smtClean="0"/>
              <a:t>: reduced MTP </a:t>
            </a:r>
            <a:r>
              <a:rPr lang="en-US" altLang="zh-CN" dirty="0" err="1" smtClean="0"/>
              <a:t>subluxation</a:t>
            </a:r>
            <a:endParaRPr lang="en-US" altLang="zh-CN" dirty="0" smtClean="0"/>
          </a:p>
          <a:p>
            <a:r>
              <a:rPr lang="en-US" altLang="zh-CN" dirty="0" smtClean="0"/>
              <a:t>2 tendon transfer procedure</a:t>
            </a:r>
          </a:p>
          <a:p>
            <a:pPr lvl="1"/>
            <a:r>
              <a:rPr lang="en-US" altLang="zh-CN" sz="1800" dirty="0" smtClean="0"/>
              <a:t>Haddad, Foot Ankle Int. 1999;20:781-788</a:t>
            </a:r>
          </a:p>
          <a:p>
            <a:r>
              <a:rPr lang="en-US" altLang="zh-CN" dirty="0" smtClean="0"/>
              <a:t>MTP </a:t>
            </a:r>
            <a:r>
              <a:rPr lang="en-US" altLang="zh-CN" u="sng" dirty="0" smtClean="0"/>
              <a:t>joint capsule anatomic </a:t>
            </a:r>
            <a:r>
              <a:rPr lang="en-US" altLang="zh-CN" u="sng" dirty="0" err="1" smtClean="0"/>
              <a:t>repaire</a:t>
            </a:r>
            <a:r>
              <a:rPr lang="en-US" altLang="zh-CN" dirty="0" smtClean="0"/>
              <a:t>: </a:t>
            </a:r>
            <a:r>
              <a:rPr lang="en-US" altLang="zh-CN" sz="1800" dirty="0" smtClean="0"/>
              <a:t>15 patients</a:t>
            </a:r>
            <a:endParaRPr lang="en-US" altLang="zh-CN" dirty="0" smtClean="0"/>
          </a:p>
          <a:p>
            <a:pPr lvl="1"/>
            <a:r>
              <a:rPr lang="en-US" altLang="zh-CN" sz="1800" dirty="0" err="1" smtClean="0"/>
              <a:t>Powless</a:t>
            </a:r>
            <a:r>
              <a:rPr lang="en-US" altLang="zh-CN" sz="1800" dirty="0" smtClean="0"/>
              <a:t> and </a:t>
            </a:r>
            <a:r>
              <a:rPr lang="en-US" altLang="zh-CN" sz="1800" dirty="0" err="1" smtClean="0"/>
              <a:t>Elze</a:t>
            </a:r>
            <a:r>
              <a:rPr lang="en-US" altLang="zh-CN" sz="1800" dirty="0" smtClean="0"/>
              <a:t>, J Foot Ankle Surg. 2001;40:374-389</a:t>
            </a:r>
          </a:p>
          <a:p>
            <a:r>
              <a:rPr lang="en-US" altLang="zh-CN" dirty="0" smtClean="0"/>
              <a:t>Tendon transfer: </a:t>
            </a:r>
            <a:r>
              <a:rPr lang="en-US" altLang="zh-CN" u="sng" dirty="0" smtClean="0"/>
              <a:t>flexor to extensor </a:t>
            </a:r>
          </a:p>
          <a:p>
            <a:pPr lvl="1"/>
            <a:r>
              <a:rPr lang="en-US" altLang="zh-CN" sz="1900" dirty="0" smtClean="0">
                <a:ea typeface="Tahoma" pitchFamily="34" charset="0"/>
                <a:cs typeface="Tahoma" pitchFamily="34" charset="0"/>
              </a:rPr>
              <a:t>Myerson and Jung, 22 of 59 recurrent deformity</a:t>
            </a:r>
            <a:endParaRPr lang="zh-CN" altLang="en-US" sz="1900" dirty="0" smtClean="0">
              <a:cs typeface="Tahoma" pitchFamily="34" charset="0"/>
            </a:endParaRPr>
          </a:p>
          <a:p>
            <a:r>
              <a:rPr lang="en-US" altLang="zh-CN" u="sng" dirty="0" smtClean="0"/>
              <a:t>Plantar </a:t>
            </a:r>
            <a:r>
              <a:rPr lang="en-US" altLang="zh-CN" u="sng" dirty="0" err="1" smtClean="0"/>
              <a:t>repaire</a:t>
            </a:r>
            <a:r>
              <a:rPr lang="en-US" altLang="zh-CN" u="sng" dirty="0" smtClean="0"/>
              <a:t> </a:t>
            </a:r>
            <a:r>
              <a:rPr lang="en-US" altLang="zh-CN" dirty="0" smtClean="0"/>
              <a:t>versus </a:t>
            </a:r>
            <a:r>
              <a:rPr lang="en-US" altLang="zh-CN" u="sng" dirty="0" smtClean="0"/>
              <a:t>flexor to extensor</a:t>
            </a:r>
          </a:p>
          <a:p>
            <a:pPr lvl="1"/>
            <a:r>
              <a:rPr lang="en-US" altLang="zh-CN" sz="1900" dirty="0" smtClean="0"/>
              <a:t>Ford, J Foot Ankle Surg. 1998;37:217-222</a:t>
            </a:r>
          </a:p>
        </p:txBody>
      </p:sp>
      <p:sp>
        <p:nvSpPr>
          <p:cNvPr id="4" name="TextBox 3"/>
          <p:cNvSpPr txBox="1"/>
          <p:nvPr/>
        </p:nvSpPr>
        <p:spPr>
          <a:xfrm rot="20474953">
            <a:off x="3240753" y="5327699"/>
            <a:ext cx="167545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Britannic Bold" pitchFamily="34" charset="0"/>
              </a:rPr>
              <a:t>No Differences</a:t>
            </a:r>
            <a:endParaRPr lang="zh-CN" altLang="en-US" dirty="0">
              <a:latin typeface="Britann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483042">
            <a:off x="2597278" y="4181159"/>
            <a:ext cx="34195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Britannic Bold" pitchFamily="34" charset="0"/>
              </a:rPr>
              <a:t>37% Recurrent &amp; 42% Satisfied</a:t>
            </a:r>
            <a:endParaRPr lang="zh-CN" altLang="en-US" dirty="0"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03053">
            <a:off x="2925336" y="2395318"/>
            <a:ext cx="1584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Britannic Bold" pitchFamily="34" charset="0"/>
                <a:cs typeface="Aharoni" pitchFamily="2" charset="-79"/>
              </a:rPr>
              <a:t>77% Satisfied</a:t>
            </a:r>
            <a:endParaRPr lang="zh-CN" altLang="en-US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135872">
            <a:off x="2801098" y="3242785"/>
            <a:ext cx="26642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Britannic Bold" pitchFamily="34" charset="0"/>
              </a:rPr>
              <a:t>Address the problem</a:t>
            </a:r>
            <a:endParaRPr lang="zh-CN" altLang="en-US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35696" y="2348880"/>
            <a:ext cx="524687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ataneo BT" pitchFamily="66" charset="0"/>
              </a:rPr>
              <a:t>Thank You</a:t>
            </a:r>
            <a:endParaRPr lang="zh-CN" alt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taneo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35696" y="2348880"/>
            <a:ext cx="524687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ataneo BT" pitchFamily="66" charset="0"/>
              </a:rPr>
              <a:t>Thank You</a:t>
            </a:r>
            <a:endParaRPr lang="zh-CN" alt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Cataneo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Weakening of passive joint restraints: </a:t>
            </a:r>
          </a:p>
          <a:p>
            <a:pPr lvl="1"/>
            <a:r>
              <a:rPr lang="en-US" altLang="zh-CN" sz="1800" dirty="0" smtClean="0"/>
              <a:t>Plantar fascia</a:t>
            </a:r>
          </a:p>
          <a:p>
            <a:pPr lvl="1"/>
            <a:r>
              <a:rPr lang="en-US" altLang="zh-CN" sz="1800" dirty="0" smtClean="0"/>
              <a:t>Plantar plate</a:t>
            </a:r>
          </a:p>
          <a:p>
            <a:pPr lvl="1"/>
            <a:r>
              <a:rPr lang="en-US" altLang="zh-CN" sz="1800" dirty="0" smtClean="0"/>
              <a:t>Collateral ligaments</a:t>
            </a:r>
          </a:p>
          <a:p>
            <a:r>
              <a:rPr lang="en-US" altLang="zh-CN" sz="2800" dirty="0" smtClean="0">
                <a:latin typeface="Cataneo BT" pitchFamily="66" charset="0"/>
                <a:ea typeface="Segoe UI" pitchFamily="34" charset="0"/>
                <a:cs typeface="Segoe UI" pitchFamily="34" charset="0"/>
              </a:rPr>
              <a:t>Coronal</a:t>
            </a:r>
            <a:r>
              <a:rPr lang="en-US" altLang="zh-CN" sz="2800" dirty="0" smtClean="0"/>
              <a:t>:</a:t>
            </a:r>
            <a:r>
              <a:rPr lang="en-US" altLang="zh-CN" sz="2400" dirty="0" smtClean="0"/>
              <a:t> Collateral ligament </a:t>
            </a:r>
          </a:p>
          <a:p>
            <a:pPr>
              <a:buNone/>
            </a:pPr>
            <a:r>
              <a:rPr lang="en-US" altLang="zh-CN" sz="2400" dirty="0" smtClean="0"/>
              <a:t>        +</a:t>
            </a:r>
          </a:p>
          <a:p>
            <a:r>
              <a:rPr lang="en-US" altLang="zh-CN" sz="2800" dirty="0" err="1" smtClean="0">
                <a:latin typeface="Cataneo BT" pitchFamily="66" charset="0"/>
                <a:ea typeface="Segoe UI" pitchFamily="34" charset="0"/>
                <a:cs typeface="Segoe UI" pitchFamily="34" charset="0"/>
              </a:rPr>
              <a:t>Sagittal</a:t>
            </a:r>
            <a:r>
              <a:rPr lang="en-US" altLang="zh-CN" sz="2800" dirty="0" smtClean="0"/>
              <a:t>: </a:t>
            </a:r>
            <a:r>
              <a:rPr lang="en-US" altLang="zh-CN" sz="2400" dirty="0" smtClean="0"/>
              <a:t>Plantar plate</a:t>
            </a:r>
          </a:p>
          <a:p>
            <a:endParaRPr lang="en-US" altLang="zh-CN" sz="2400" dirty="0" smtClean="0"/>
          </a:p>
          <a:p>
            <a:r>
              <a:rPr lang="en-US" altLang="zh-C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  <a:ea typeface="Segoe UI" pitchFamily="34" charset="0"/>
                <a:cs typeface="Segoe UI" pitchFamily="34" charset="0"/>
              </a:rPr>
              <a:t>Both </a:t>
            </a:r>
            <a:r>
              <a:rPr lang="en-US" altLang="zh-CN" sz="2400" dirty="0" smtClean="0"/>
              <a:t>(Crossover toe)</a:t>
            </a:r>
          </a:p>
          <a:p>
            <a:endParaRPr lang="en-US" altLang="zh-CN" sz="2400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err="1" smtClean="0"/>
              <a:t>Metatarsaophalangeal</a:t>
            </a:r>
            <a:r>
              <a:rPr lang="en-US" altLang="zh-CN" sz="2800" dirty="0" smtClean="0"/>
              <a:t>(MTP) joint Instability</a:t>
            </a:r>
            <a:endParaRPr lang="zh-CN" altLang="en-US" sz="2800" dirty="0"/>
          </a:p>
        </p:txBody>
      </p:sp>
      <p:pic>
        <p:nvPicPr>
          <p:cNvPr id="3074" name="Picture 2" descr="D:\Med\[Translations]每月作业\2011-9-28跖板-前足疼痛-锤状趾\tired_feet_245x3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2419350" cy="3095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08823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Prevalent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228184" y="2636912"/>
            <a:ext cx="144016" cy="9361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12160" y="2564904"/>
            <a:ext cx="144016" cy="108012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7524328" y="2564904"/>
            <a:ext cx="72008" cy="9361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740352" y="2708920"/>
            <a:ext cx="72008" cy="936104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右箭头 18"/>
          <p:cNvSpPr/>
          <p:nvPr/>
        </p:nvSpPr>
        <p:spPr>
          <a:xfrm rot="5400000">
            <a:off x="1295636" y="4617132"/>
            <a:ext cx="360040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>
            <a:spLocks/>
          </p:cNvSpPr>
          <p:nvPr/>
        </p:nvSpPr>
        <p:spPr>
          <a:xfrm>
            <a:off x="4499992" y="1628801"/>
            <a:ext cx="4104456" cy="4464496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>
                <a:latin typeface="Tahoma" pitchFamily="34" charset="0"/>
                <a:ea typeface="楷体" pitchFamily="49" charset="-122"/>
              </a:rPr>
              <a:t>accessory collateral ligaments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dirty="0" smtClean="0">
              <a:latin typeface="Tahoma" pitchFamily="34" charset="0"/>
              <a:ea typeface="楷体" pitchFamily="49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err="1" smtClean="0">
                <a:latin typeface="Tahoma" pitchFamily="34" charset="0"/>
                <a:ea typeface="楷体" pitchFamily="49" charset="-122"/>
              </a:rPr>
              <a:t>phalangeal</a:t>
            </a:r>
            <a:r>
              <a:rPr lang="en-US" altLang="zh-CN" sz="2400" dirty="0" smtClean="0">
                <a:latin typeface="Tahoma" pitchFamily="34" charset="0"/>
                <a:ea typeface="楷体" pitchFamily="49" charset="-122"/>
              </a:rPr>
              <a:t> collateral ligaments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800" dirty="0" smtClean="0">
              <a:latin typeface="Tahoma" pitchFamily="34" charset="0"/>
              <a:ea typeface="楷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Plantar plate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altLang="zh-CN" sz="2400" dirty="0" smtClean="0"/>
              <a:t>Deep transverse </a:t>
            </a:r>
            <a:r>
              <a:rPr lang="en-US" altLang="zh-CN" sz="2400" dirty="0" err="1" smtClean="0"/>
              <a:t>intermetatarsal</a:t>
            </a:r>
            <a:r>
              <a:rPr lang="en-US" altLang="zh-CN" sz="2400" dirty="0" smtClean="0"/>
              <a:t> ligament</a:t>
            </a:r>
          </a:p>
          <a:p>
            <a:endParaRPr lang="en-US" altLang="zh-CN" sz="2400" dirty="0" smtClean="0"/>
          </a:p>
          <a:p>
            <a:r>
              <a:rPr lang="en-US" altLang="zh-CN" sz="2400" dirty="0" err="1" smtClean="0"/>
              <a:t>Intermetatarsal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bursae</a:t>
            </a:r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23554" name="Picture 2" descr="C:\Users\Tony\AppData\Local\Temp\ksohtml\wps_clip_image-15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77072"/>
            <a:ext cx="3086100" cy="1743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C:\Users\Tony\AppData\Local\Temp\ksohtml\wps_clip_image-15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3676650" cy="1333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Instability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Hallux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valgus</a:t>
            </a:r>
            <a:r>
              <a:rPr lang="en-US" altLang="zh-CN" dirty="0" smtClean="0"/>
              <a:t>: </a:t>
            </a:r>
            <a:r>
              <a:rPr lang="en-US" altLang="zh-CN" sz="2400" dirty="0" smtClean="0"/>
              <a:t>overload of 2</a:t>
            </a:r>
            <a:r>
              <a:rPr lang="en-US" altLang="zh-CN" sz="2400" baseline="30000" dirty="0" smtClean="0"/>
              <a:t>nd</a:t>
            </a:r>
            <a:r>
              <a:rPr lang="en-US" altLang="zh-CN" sz="2400" dirty="0" smtClean="0"/>
              <a:t> MTP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Metatarsal parabola: </a:t>
            </a:r>
            <a:r>
              <a:rPr lang="en-US" altLang="zh-CN" sz="2400" dirty="0" smtClean="0"/>
              <a:t>Long 2</a:t>
            </a:r>
            <a:r>
              <a:rPr lang="en-US" altLang="zh-CN" sz="2400" baseline="30000" dirty="0" smtClean="0"/>
              <a:t>nd</a:t>
            </a:r>
            <a:r>
              <a:rPr lang="en-US" altLang="zh-CN" sz="2400" dirty="0" smtClean="0"/>
              <a:t> or 3</a:t>
            </a:r>
            <a:r>
              <a:rPr lang="en-US" altLang="zh-CN" sz="2400" baseline="30000" dirty="0" smtClean="0"/>
              <a:t>rd</a:t>
            </a:r>
            <a:r>
              <a:rPr lang="en-US" altLang="zh-CN" sz="2400" dirty="0" smtClean="0"/>
              <a:t> metatarsal</a:t>
            </a:r>
            <a:endParaRPr lang="en-US" altLang="zh-CN" sz="20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Poor fitting shoes: </a:t>
            </a:r>
            <a:r>
              <a:rPr lang="en-US" altLang="zh-CN" sz="2400" dirty="0" smtClean="0"/>
              <a:t>tight toe box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099" name="Picture 3" descr="D:\Med\[Translations]每月作业\2011-9-28跖板-前足疼痛-锤状趾\4dff9da7-a004-43fb-9840-ae0c1da5fa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81128"/>
            <a:ext cx="2088232" cy="20882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D:\Med\[Translations]每月作业\2011-9-28跖板-前足疼痛-锤状趾\3363851022_c56d0cd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8999"/>
            <a:ext cx="2180208" cy="28368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D:\Med\[Translations]每月作业\2011-9-28跖板-前足疼痛-锤状趾\PlanterPlateFootP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16462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Muscle Balance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Extrinsic and intrinsic muscles: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600" dirty="0" smtClean="0">
                <a:latin typeface="Georgia" pitchFamily="18" charset="0"/>
              </a:rPr>
              <a:t>Intrinsic muscle fails</a:t>
            </a:r>
          </a:p>
          <a:p>
            <a:r>
              <a:rPr lang="en-US" altLang="zh-CN" sz="2600" dirty="0" smtClean="0">
                <a:latin typeface="Georgia" pitchFamily="18" charset="0"/>
              </a:rPr>
              <a:t>Neuromuscular disease(CMT, Neuropathy)</a:t>
            </a:r>
          </a:p>
          <a:p>
            <a:r>
              <a:rPr lang="en-US" altLang="zh-CN" sz="2600" dirty="0" smtClean="0">
                <a:latin typeface="Georgia" pitchFamily="18" charset="0"/>
              </a:rPr>
              <a:t>Pressure</a:t>
            </a:r>
            <a:endParaRPr lang="zh-CN" altLang="en-US" sz="2600" dirty="0">
              <a:latin typeface="Georgia" pitchFamily="18" charset="0"/>
            </a:endParaRPr>
          </a:p>
        </p:txBody>
      </p:sp>
      <p:sp>
        <p:nvSpPr>
          <p:cNvPr id="6146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7" name="Picture 3" descr="D:\Med\[Translations]每月作业\2011-9-28跖板-前足疼痛-锤状趾\snap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6570390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下箭头 5"/>
          <p:cNvSpPr/>
          <p:nvPr/>
        </p:nvSpPr>
        <p:spPr>
          <a:xfrm>
            <a:off x="5868144" y="4581128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6948264" y="4365104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7668344" y="4293096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10800000">
            <a:off x="5796136" y="2708920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0800000">
            <a:off x="6948264" y="2780928"/>
            <a:ext cx="144016" cy="86409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0800000">
            <a:off x="7668344" y="2852936"/>
            <a:ext cx="144016" cy="86409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36096" y="51571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Intrinsics</a:t>
            </a:r>
            <a:endParaRPr lang="zh-CN" alt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FDL/FDB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22048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Intrinsics</a:t>
            </a:r>
            <a:endParaRPr lang="zh-CN" alt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EDL/EDB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Clinical Presentation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Pain</a:t>
            </a:r>
          </a:p>
          <a:p>
            <a:r>
              <a:rPr lang="en-US" altLang="zh-CN" dirty="0" smtClean="0"/>
              <a:t>Fixed or flexible?</a:t>
            </a:r>
          </a:p>
          <a:p>
            <a:r>
              <a:rPr lang="en-US" altLang="zh-CN" dirty="0" smtClean="0"/>
              <a:t>MTP Joint instability</a:t>
            </a:r>
          </a:p>
          <a:p>
            <a:r>
              <a:rPr lang="en-US" altLang="zh-CN" dirty="0" smtClean="0"/>
              <a:t>Lesser toe </a:t>
            </a:r>
            <a:r>
              <a:rPr lang="en-US" altLang="zh-CN" dirty="0" err="1" smtClean="0"/>
              <a:t>diformity</a:t>
            </a:r>
            <a:endParaRPr lang="en-US" altLang="zh-CN" dirty="0" smtClean="0"/>
          </a:p>
          <a:p>
            <a:r>
              <a:rPr lang="en-US" altLang="zh-CN" dirty="0" smtClean="0"/>
              <a:t>Tight heel cord</a:t>
            </a:r>
          </a:p>
          <a:p>
            <a:r>
              <a:rPr lang="en-US" altLang="zh-CN" dirty="0" err="1" smtClean="0"/>
              <a:t>Hallux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valgus</a:t>
            </a:r>
            <a:endParaRPr lang="en-US" altLang="zh-CN" dirty="0" smtClean="0"/>
          </a:p>
          <a:p>
            <a:r>
              <a:rPr lang="en-US" altLang="zh-CN" dirty="0" smtClean="0"/>
              <a:t>Short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metatarsal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Lachman’s</a:t>
            </a:r>
            <a:r>
              <a:rPr lang="en-US" altLang="zh-CN" dirty="0" smtClean="0"/>
              <a:t>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Demonstrate instability of </a:t>
            </a:r>
            <a:r>
              <a:rPr lang="en-US" altLang="zh-CN" u="sng" dirty="0" smtClean="0"/>
              <a:t>MTP joint</a:t>
            </a:r>
            <a:r>
              <a:rPr lang="en-US" altLang="zh-CN" dirty="0" smtClean="0"/>
              <a:t>:</a:t>
            </a:r>
          </a:p>
          <a:p>
            <a:r>
              <a:rPr lang="en-US" altLang="zh-CN" sz="2800" b="1" dirty="0" smtClean="0">
                <a:latin typeface="Cataneo BT" pitchFamily="66" charset="0"/>
              </a:rPr>
              <a:t>Drawer sign</a:t>
            </a:r>
          </a:p>
          <a:p>
            <a:r>
              <a:rPr lang="en-US" altLang="zh-CN" sz="2800" dirty="0" smtClean="0">
                <a:latin typeface="Cataneo BT" pitchFamily="66" charset="0"/>
              </a:rPr>
              <a:t>Dorsally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sublux</a:t>
            </a:r>
            <a:r>
              <a:rPr lang="en-US" altLang="zh-CN" sz="2800" dirty="0" smtClean="0"/>
              <a:t> the joint</a:t>
            </a:r>
          </a:p>
          <a:p>
            <a:r>
              <a:rPr lang="en-US" altLang="zh-CN" sz="2800" dirty="0" smtClean="0"/>
              <a:t>Positive: </a:t>
            </a:r>
            <a:r>
              <a:rPr lang="en-US" altLang="zh-C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2mm, 50%</a:t>
            </a:r>
          </a:p>
          <a:p>
            <a:r>
              <a:rPr lang="en-US" altLang="zh-CN" sz="2800" dirty="0" smtClean="0"/>
              <a:t>False (+):  </a:t>
            </a:r>
          </a:p>
          <a:p>
            <a:r>
              <a:rPr lang="en-US" altLang="zh-CN" sz="2800" i="1" dirty="0" smtClean="0"/>
              <a:t>insufficient</a:t>
            </a:r>
          </a:p>
          <a:p>
            <a:pPr lvl="1"/>
            <a:r>
              <a:rPr lang="en-US" altLang="zh-CN" sz="2400" dirty="0" smtClean="0"/>
              <a:t>Plantar plate </a:t>
            </a:r>
          </a:p>
          <a:p>
            <a:pPr lvl="1"/>
            <a:r>
              <a:rPr lang="en-US" altLang="zh-CN" sz="2400" dirty="0" smtClean="0"/>
              <a:t>Collateral ligament 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442274" cy="365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Kelikian</a:t>
            </a:r>
            <a:r>
              <a:rPr lang="en-US" altLang="zh-CN" dirty="0" smtClean="0"/>
              <a:t> Push Test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Push the MTP joint:</a:t>
            </a:r>
          </a:p>
          <a:p>
            <a:endParaRPr lang="en-US" altLang="zh-CN" dirty="0" smtClean="0"/>
          </a:p>
          <a:p>
            <a:r>
              <a:rPr lang="en-US" altLang="zh-CN" sz="3600" b="1" dirty="0" smtClean="0">
                <a:latin typeface="Cataneo BT" pitchFamily="66" charset="0"/>
              </a:rPr>
              <a:t>Medially deviation </a:t>
            </a:r>
            <a:r>
              <a:rPr lang="en-US" altLang="zh-CN" dirty="0" smtClean="0"/>
              <a:t>of toe</a:t>
            </a:r>
          </a:p>
          <a:p>
            <a:r>
              <a:rPr lang="en-US" altLang="zh-CN" sz="4000" b="1" dirty="0" smtClean="0">
                <a:latin typeface="Cataneo BT" pitchFamily="66" charset="0"/>
              </a:rPr>
              <a:t>Pain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Plantar plate injury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564904"/>
            <a:ext cx="2592288" cy="285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下箭头 4"/>
          <p:cNvSpPr/>
          <p:nvPr/>
        </p:nvSpPr>
        <p:spPr>
          <a:xfrm>
            <a:off x="2123728" y="4221088"/>
            <a:ext cx="504056" cy="43204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704</TotalTime>
  <Words>636</Words>
  <Application>Microsoft Office PowerPoint</Application>
  <PresentationFormat>全屏显示(4:3)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Lesser Toe Deformity  &amp;  Plantar Plate Repair</vt:lpstr>
      <vt:lpstr>Definition</vt:lpstr>
      <vt:lpstr>Metatarsaophalangeal(MTP) joint Instability</vt:lpstr>
      <vt:lpstr>Plantar plate</vt:lpstr>
      <vt:lpstr>Instability</vt:lpstr>
      <vt:lpstr>Muscle Balance</vt:lpstr>
      <vt:lpstr>Clinical Presentation</vt:lpstr>
      <vt:lpstr>Lachman’s Test</vt:lpstr>
      <vt:lpstr>Kelikian Push Test</vt:lpstr>
      <vt:lpstr>幻灯片 10</vt:lpstr>
      <vt:lpstr>Differential Diagnosis</vt:lpstr>
      <vt:lpstr>Simple Algorithm of Corretion of Lesser Toe Deformity</vt:lpstr>
      <vt:lpstr>Treatment</vt:lpstr>
      <vt:lpstr>Treatment</vt:lpstr>
      <vt:lpstr>Treatment</vt:lpstr>
      <vt:lpstr>Plantar plate rupture</vt:lpstr>
      <vt:lpstr>幻灯片 17</vt:lpstr>
      <vt:lpstr>幻灯片 18</vt:lpstr>
      <vt:lpstr>幻灯片 19</vt:lpstr>
      <vt:lpstr>幻灯片 20</vt:lpstr>
      <vt:lpstr>幻灯片 21</vt:lpstr>
      <vt:lpstr>幻灯片 22</vt:lpstr>
      <vt:lpstr>Result</vt:lpstr>
      <vt:lpstr>Score</vt:lpstr>
      <vt:lpstr>Discussion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Tony</cp:lastModifiedBy>
  <cp:revision>83</cp:revision>
  <dcterms:created xsi:type="dcterms:W3CDTF">2011-09-23T14:28:54Z</dcterms:created>
  <dcterms:modified xsi:type="dcterms:W3CDTF">2011-10-02T07:33:53Z</dcterms:modified>
</cp:coreProperties>
</file>